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62850" cy="10688638"/>
  <p:notesSz cx="10688638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腸活市場データ" id="{1DDAC1D7-994D-C87B-BC4D-6C8234EFE3C6}">
          <p14:sldIdLst>
            <p14:sldId id="25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311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1"/>
  <c:style val="2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実績（概数）</c:v>
                </c:pt>
              </c:strCache>
            </c:strRef>
          </c:tx>
          <c:spPr>
            <a:solidFill>
              <a:srgbClr val="D9D9D9"/>
            </a:solidFill>
            <a:effectLst/>
          </c:spPr>
          <c:invertIfNegative val="0"/>
          <c:dLbls>
            <c:numFmt formatCode="#,##0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rgbClr val="333333"/>
                    </a:solidFill>
                    <a:latin typeface="+mn-lt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2026見込</c:v>
                </c:pt>
                <c:pt idx="10">
                  <c:v>2030予測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7300</c:v>
                </c:pt>
                <c:pt idx="1">
                  <c:v>7320</c:v>
                </c:pt>
                <c:pt idx="2">
                  <c:v>7300</c:v>
                </c:pt>
                <c:pt idx="3">
                  <c:v>7320</c:v>
                </c:pt>
                <c:pt idx="4">
                  <c:v>7300</c:v>
                </c:pt>
                <c:pt idx="5">
                  <c:v>7480</c:v>
                </c:pt>
                <c:pt idx="6">
                  <c:v>7870</c:v>
                </c:pt>
                <c:pt idx="7">
                  <c:v>7970</c:v>
                </c:pt>
                <c:pt idx="8">
                  <c:v>8160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03-0B4D-A8CA-7AFB23C608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見込・予測</c:v>
                </c:pt>
              </c:strCache>
            </c:strRef>
          </c:tx>
          <c:spPr>
            <a:solidFill>
              <a:srgbClr val="EEAB4A"/>
            </a:solidFill>
            <a:effectLst/>
          </c:spPr>
          <c:invertIfNegative val="0"/>
          <c:dLbls>
            <c:numFmt formatCode="#,##0;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 i="0" u="none" strike="noStrike">
                    <a:solidFill>
                      <a:srgbClr val="333333"/>
                    </a:solidFill>
                    <a:latin typeface="+mn-lt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Sheet1!$A$2:$A$12</c:f>
              <c:strCache>
                <c:ptCount val="11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  <c:pt idx="5">
                  <c:v>2022</c:v>
                </c:pt>
                <c:pt idx="6">
                  <c:v>2023</c:v>
                </c:pt>
                <c:pt idx="7">
                  <c:v>2024</c:v>
                </c:pt>
                <c:pt idx="8">
                  <c:v>2025</c:v>
                </c:pt>
                <c:pt idx="9">
                  <c:v>2026見込</c:v>
                </c:pt>
                <c:pt idx="10">
                  <c:v>2030予測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8326</c:v>
                </c:pt>
                <c:pt idx="10">
                  <c:v>8840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03-0B4D-A8CA-7AFB23C608A1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40"/>
        <c:overlap val="10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333333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00"/>
          <c:min val="0"/>
        </c:scaling>
        <c:delete val="0"/>
        <c:axPos val="l"/>
        <c:majorGridlines>
          <c:spPr>
            <a:ln w="6350" cap="flat">
              <a:solidFill>
                <a:srgbClr val="EEEEEE"/>
              </a:solidFill>
              <a:prstDash val="solid"/>
              <a:round/>
            </a:ln>
          </c:spPr>
        </c:majorGridlines>
        <c:numFmt formatCode="#,##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50" b="0" i="0" u="none" strike="noStrike">
                <a:solidFill>
                  <a:srgbClr val="6B6B6B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  <c:majorUnit val="2000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sz="900">
              <a:solidFill>
                <a:srgbClr val="6B6B6B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1789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LOG_A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10204704"/>
            <a:ext cx="6647688" cy="0"/>
          </a:xfrm>
          <a:prstGeom prst="line">
            <a:avLst/>
          </a:prstGeom>
          <a:noFill/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pic>
        <p:nvPicPr>
          <p:cNvPr id="3" name="Image 0" descr="/home/claude/a4v2/unlog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0277856"/>
            <a:ext cx="896112" cy="32004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463040" y="10351008"/>
            <a:ext cx="3657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B6B6B"/>
                </a:solidFill>
              </a:rPr>
              <a:t>発行：ウンログ株式会社　https://unlog.co.jp/</a:t>
            </a:r>
            <a:endParaRPr lang="en-US" sz="750" dirty="0"/>
          </a:p>
        </p:txBody>
      </p:sp>
      <p:sp>
        <p:nvSpPr>
          <p:cNvPr id="5" name="Text 2"/>
          <p:cNvSpPr/>
          <p:nvPr/>
        </p:nvSpPr>
        <p:spPr>
          <a:xfrm>
            <a:off x="4818888" y="10351008"/>
            <a:ext cx="2286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dirty="0">
                <a:solidFill>
                  <a:srgbClr val="6B6B6B"/>
                </a:solidFill>
              </a:rPr>
              <a:t>2026年10月作成　© ウンログ</a:t>
            </a:r>
            <a:endParaRPr lang="en-US" sz="750" dirty="0"/>
          </a:p>
        </p:txBody>
      </p:sp>
      <p:sp>
        <p:nvSpPr>
          <p:cNvPr id="6" name="Text 3"/>
          <p:cNvSpPr>
            <a:spLocks noGrp="1"/>
          </p:cNvSpPr>
          <p:nvPr>
            <p:ph type="title" idx="104" hasCustomPrompt="1"/>
          </p:nvPr>
        </p:nvSpPr>
        <p:spPr>
          <a:xfrm>
            <a:off x="457200" y="658368"/>
            <a:ext cx="6647688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ctr">
              <a:buNone/>
              <a:defRPr lang="en-US" sz="2400" b="1" dirty="0">
                <a:solidFill>
                  <a:schemeClr val="tx2"/>
                </a:solidFill>
              </a:defRPr>
            </a:lvl1pPr>
          </a:lstStyle>
          <a:p>
            <a:pPr marL="0" indent="0" algn="ctr">
              <a:buNone/>
            </a:pPr>
            <a:endParaRPr lang="en-US" sz="2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 txBox="1"/>
          <p:nvPr/>
        </p:nvSpPr>
        <p:spPr>
          <a:xfrm>
            <a:off x="457200" y="329184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accent1"/>
                </a:solidFill>
              </a:rPr>
              <a:t>腸活市場データ</a:t>
            </a:r>
            <a:endParaRPr lang="en-US" sz="1400" dirty="0"/>
          </a:p>
        </p:txBody>
      </p:sp>
      <p:sp>
        <p:nvSpPr>
          <p:cNvPr id="3" name="Text 3"/>
          <p:cNvSpPr>
            <a:spLocks noGrp="1"/>
          </p:cNvSpPr>
          <p:nvPr>
            <p:ph type="title" idx="104" hasCustomPrompt="1"/>
          </p:nvPr>
        </p:nvSpPr>
        <p:spPr>
          <a:xfrm>
            <a:off x="457200" y="658368"/>
            <a:ext cx="66476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2"/>
                </a:solidFill>
              </a:rPr>
              <a:t>腸活市場は8,000億円を超え、今後も拡大</a:t>
            </a:r>
            <a:endParaRPr lang="en-US" sz="2400" dirty="0"/>
          </a:p>
        </p:txBody>
      </p:sp>
      <p:sp>
        <p:nvSpPr>
          <p:cNvPr id="4" name="lead"/>
          <p:cNvSpPr txBox="1"/>
          <p:nvPr/>
        </p:nvSpPr>
        <p:spPr>
          <a:xfrm>
            <a:off x="457200" y="1188720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dirty="0">
                <a:solidFill>
                  <a:schemeClr val="accent5"/>
                </a:solidFill>
              </a:rPr>
              <a:t>便通改善から「健康の土台」へ。2022年以降、市場は緩やかな拡大が続く見通し</a:t>
            </a:r>
            <a:endParaRPr lang="en-US" sz="1150" dirty="0"/>
          </a:p>
        </p:txBody>
      </p:sp>
      <p:sp>
        <p:nvSpPr>
          <p:cNvPr id="5" name="kpi-card-1"/>
          <p:cNvSpPr/>
          <p:nvPr/>
        </p:nvSpPr>
        <p:spPr>
          <a:xfrm>
            <a:off x="457200" y="1627632"/>
            <a:ext cx="2106168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kpi-value-1"/>
          <p:cNvSpPr txBox="1"/>
          <p:nvPr/>
        </p:nvSpPr>
        <p:spPr>
          <a:xfrm>
            <a:off x="594360" y="1737360"/>
            <a:ext cx="1831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8,840億円</a:t>
            </a:r>
            <a:endParaRPr lang="en-US" sz="2200" dirty="0"/>
          </a:p>
        </p:txBody>
      </p:sp>
      <p:sp>
        <p:nvSpPr>
          <p:cNvPr id="7" name="kpi-label-1"/>
          <p:cNvSpPr txBox="1"/>
          <p:nvPr/>
        </p:nvSpPr>
        <p:spPr>
          <a:xfrm>
            <a:off x="594360" y="2212848"/>
            <a:ext cx="18318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2030年の腸活関連市場</a:t>
            </a:r>
            <a:endParaRPr lang="en-US" sz="1100" dirty="0"/>
          </a:p>
        </p:txBody>
      </p:sp>
      <p:sp>
        <p:nvSpPr>
          <p:cNvPr id="8" name="kpi-note-1"/>
          <p:cNvSpPr txBox="1"/>
          <p:nvPr/>
        </p:nvSpPr>
        <p:spPr>
          <a:xfrm>
            <a:off x="594360" y="2450592"/>
            <a:ext cx="18318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chemeClr val="accent5"/>
                </a:solidFill>
              </a:rPr>
              <a:t>2025年比 +8.3%（予測）</a:t>
            </a:r>
            <a:endParaRPr lang="en-US" sz="850" dirty="0"/>
          </a:p>
        </p:txBody>
      </p:sp>
      <p:sp>
        <p:nvSpPr>
          <p:cNvPr id="9" name="kpi-card-2"/>
          <p:cNvSpPr/>
          <p:nvPr/>
        </p:nvSpPr>
        <p:spPr>
          <a:xfrm>
            <a:off x="2727960" y="1627632"/>
            <a:ext cx="2106168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" name="kpi-value-2"/>
          <p:cNvSpPr txBox="1"/>
          <p:nvPr/>
        </p:nvSpPr>
        <p:spPr>
          <a:xfrm>
            <a:off x="2865120" y="1737360"/>
            <a:ext cx="1831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約4,600万人</a:t>
            </a:r>
            <a:endParaRPr lang="en-US" sz="2200" dirty="0"/>
          </a:p>
        </p:txBody>
      </p:sp>
      <p:sp>
        <p:nvSpPr>
          <p:cNvPr id="11" name="kpi-label-2"/>
          <p:cNvSpPr txBox="1"/>
          <p:nvPr/>
        </p:nvSpPr>
        <p:spPr>
          <a:xfrm>
            <a:off x="2865120" y="2212848"/>
            <a:ext cx="18318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腸活に関心がある人</a:t>
            </a:r>
            <a:endParaRPr lang="en-US" sz="1100" dirty="0"/>
          </a:p>
        </p:txBody>
      </p:sp>
      <p:sp>
        <p:nvSpPr>
          <p:cNvPr id="12" name="kpi-note-2"/>
          <p:cNvSpPr txBox="1"/>
          <p:nvPr/>
        </p:nvSpPr>
        <p:spPr>
          <a:xfrm>
            <a:off x="2865120" y="2450592"/>
            <a:ext cx="18318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chemeClr val="accent5"/>
                </a:solidFill>
              </a:rPr>
              <a:t>20〜60代の人口から推計</a:t>
            </a:r>
            <a:endParaRPr lang="en-US" sz="850" dirty="0"/>
          </a:p>
        </p:txBody>
      </p:sp>
      <p:sp>
        <p:nvSpPr>
          <p:cNvPr id="13" name="kpi-card-3"/>
          <p:cNvSpPr/>
          <p:nvPr/>
        </p:nvSpPr>
        <p:spPr>
          <a:xfrm>
            <a:off x="4998720" y="1627632"/>
            <a:ext cx="2106168" cy="109728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kpi-value-3"/>
          <p:cNvSpPr txBox="1"/>
          <p:nvPr/>
        </p:nvSpPr>
        <p:spPr>
          <a:xfrm>
            <a:off x="5135880" y="1737360"/>
            <a:ext cx="18318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約2,200万人</a:t>
            </a:r>
            <a:endParaRPr lang="en-US" sz="2200" dirty="0"/>
          </a:p>
        </p:txBody>
      </p:sp>
      <p:sp>
        <p:nvSpPr>
          <p:cNvPr id="15" name="kpi-label-3"/>
          <p:cNvSpPr txBox="1"/>
          <p:nvPr/>
        </p:nvSpPr>
        <p:spPr>
          <a:xfrm>
            <a:off x="5135880" y="2212848"/>
            <a:ext cx="183184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腸活を実践している人</a:t>
            </a:r>
            <a:endParaRPr lang="en-US" sz="1100" dirty="0"/>
          </a:p>
        </p:txBody>
      </p:sp>
      <p:sp>
        <p:nvSpPr>
          <p:cNvPr id="16" name="kpi-note-3"/>
          <p:cNvSpPr txBox="1"/>
          <p:nvPr/>
        </p:nvSpPr>
        <p:spPr>
          <a:xfrm>
            <a:off x="5135880" y="2450592"/>
            <a:ext cx="18318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chemeClr val="accent5"/>
                </a:solidFill>
              </a:rPr>
              <a:t>同調査の実践率35.6%から試算</a:t>
            </a:r>
            <a:endParaRPr lang="en-US" sz="850" dirty="0"/>
          </a:p>
        </p:txBody>
      </p:sp>
      <p:sp>
        <p:nvSpPr>
          <p:cNvPr id="17" name="chart-head"/>
          <p:cNvSpPr txBox="1"/>
          <p:nvPr/>
        </p:nvSpPr>
        <p:spPr>
          <a:xfrm>
            <a:off x="457200" y="2889504"/>
            <a:ext cx="6647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腸活関連の国内市場規模（億円）</a:t>
            </a:r>
            <a:endParaRPr lang="en-US" sz="1400" dirty="0"/>
          </a:p>
        </p:txBody>
      </p:sp>
      <p:sp>
        <p:nvSpPr>
          <p:cNvPr id="18" name="chart-sub"/>
          <p:cNvSpPr txBox="1"/>
          <p:nvPr/>
        </p:nvSpPr>
        <p:spPr>
          <a:xfrm>
            <a:off x="457200" y="3200400"/>
            <a:ext cx="664768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食品・飲料・サプリメントの合計。2021年までの横ばいから一転、2022年以降は毎年拡大</a:t>
            </a:r>
            <a:endParaRPr lang="en-US" sz="1000" dirty="0"/>
          </a:p>
        </p:txBody>
      </p:sp>
      <p:graphicFrame>
        <p:nvGraphicFramePr>
          <p:cNvPr id="19" name="market-chart"/>
          <p:cNvGraphicFramePr/>
          <p:nvPr/>
        </p:nvGraphicFramePr>
        <p:xfrm>
          <a:off x="411480" y="3438144"/>
          <a:ext cx="6739128" cy="187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col-head-1"/>
          <p:cNvSpPr txBox="1"/>
          <p:nvPr/>
        </p:nvSpPr>
        <p:spPr>
          <a:xfrm>
            <a:off x="457200" y="5413248"/>
            <a:ext cx="31866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2"/>
                </a:solidFill>
              </a:rPr>
              <a:t>国内：「自分に合う」腸活商品が登場</a:t>
            </a:r>
            <a:endParaRPr lang="en-US" sz="1250" dirty="0"/>
          </a:p>
        </p:txBody>
      </p:sp>
      <p:sp>
        <p:nvSpPr>
          <p:cNvPr id="21" name="col-sub-1"/>
          <p:cNvSpPr txBox="1"/>
          <p:nvPr/>
        </p:nvSpPr>
        <p:spPr>
          <a:xfrm>
            <a:off x="457200" y="5705856"/>
            <a:ext cx="31866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パーソナライズや新素材で選択肢が広がる</a:t>
            </a:r>
            <a:endParaRPr lang="en-US" sz="950" dirty="0"/>
          </a:p>
        </p:txBody>
      </p:sp>
      <p:sp>
        <p:nvSpPr>
          <p:cNvPr id="22" name="dot-1-1"/>
          <p:cNvSpPr/>
          <p:nvPr/>
        </p:nvSpPr>
        <p:spPr>
          <a:xfrm>
            <a:off x="457200" y="6025896"/>
            <a:ext cx="237744" cy="23774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3" name="dot-num-1-1"/>
          <p:cNvSpPr txBox="1"/>
          <p:nvPr/>
        </p:nvSpPr>
        <p:spPr>
          <a:xfrm>
            <a:off x="457200" y="60258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</a:rPr>
              <a:t>1</a:t>
            </a:r>
            <a:endParaRPr lang="en-US" sz="900" dirty="0"/>
          </a:p>
        </p:txBody>
      </p:sp>
      <p:sp>
        <p:nvSpPr>
          <p:cNvPr id="24" name="item-head-1-1"/>
          <p:cNvSpPr txBox="1"/>
          <p:nvPr/>
        </p:nvSpPr>
        <p:spPr>
          <a:xfrm>
            <a:off x="786384" y="6016752"/>
            <a:ext cx="28575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カルビー「Body Granola」</a:t>
            </a:r>
            <a:endParaRPr lang="en-US" sz="1100" dirty="0"/>
          </a:p>
        </p:txBody>
      </p:sp>
      <p:sp>
        <p:nvSpPr>
          <p:cNvPr id="25" name="item-body-1-1"/>
          <p:cNvSpPr txBox="1"/>
          <p:nvPr/>
        </p:nvSpPr>
        <p:spPr>
          <a:xfrm>
            <a:off x="786384" y="6272784"/>
            <a:ext cx="285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</a:rPr>
              <a:t>腸内フローラ検査×グラノーラ定期便。延べ会員5万人超、2026年4月に海外展開</a:t>
            </a:r>
            <a:endParaRPr lang="en-US" sz="1000" dirty="0"/>
          </a:p>
        </p:txBody>
      </p:sp>
      <p:sp>
        <p:nvSpPr>
          <p:cNvPr id="26" name="dot-1-2"/>
          <p:cNvSpPr/>
          <p:nvPr/>
        </p:nvSpPr>
        <p:spPr>
          <a:xfrm>
            <a:off x="457200" y="6812280"/>
            <a:ext cx="237744" cy="23774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7" name="dot-num-1-2"/>
          <p:cNvSpPr txBox="1"/>
          <p:nvPr/>
        </p:nvSpPr>
        <p:spPr>
          <a:xfrm>
            <a:off x="457200" y="6812280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</a:rPr>
              <a:t>2</a:t>
            </a:r>
            <a:endParaRPr lang="en-US" sz="900" dirty="0"/>
          </a:p>
        </p:txBody>
      </p:sp>
      <p:sp>
        <p:nvSpPr>
          <p:cNvPr id="28" name="item-head-1-2"/>
          <p:cNvSpPr txBox="1"/>
          <p:nvPr/>
        </p:nvSpPr>
        <p:spPr>
          <a:xfrm>
            <a:off x="786384" y="6803136"/>
            <a:ext cx="28575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明治「Inner Garden」</a:t>
            </a:r>
            <a:endParaRPr lang="en-US" sz="1100" dirty="0"/>
          </a:p>
        </p:txBody>
      </p:sp>
      <p:sp>
        <p:nvSpPr>
          <p:cNvPr id="29" name="item-body-1-2"/>
          <p:cNvSpPr txBox="1"/>
          <p:nvPr/>
        </p:nvSpPr>
        <p:spPr>
          <a:xfrm>
            <a:off x="786384" y="7059168"/>
            <a:ext cx="285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</a:rPr>
              <a:t>腸内タイプ別ココア飲料。2025年10月からウエルシア薬局の店頭へ</a:t>
            </a:r>
            <a:endParaRPr lang="en-US" sz="1000" dirty="0"/>
          </a:p>
        </p:txBody>
      </p:sp>
      <p:sp>
        <p:nvSpPr>
          <p:cNvPr id="30" name="dot-1-3"/>
          <p:cNvSpPr/>
          <p:nvPr/>
        </p:nvSpPr>
        <p:spPr>
          <a:xfrm>
            <a:off x="457200" y="7598664"/>
            <a:ext cx="237744" cy="23774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dot-num-1-3"/>
          <p:cNvSpPr txBox="1"/>
          <p:nvPr/>
        </p:nvSpPr>
        <p:spPr>
          <a:xfrm>
            <a:off x="457200" y="759866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</a:rPr>
              <a:t>3</a:t>
            </a:r>
            <a:endParaRPr lang="en-US" sz="900" dirty="0"/>
          </a:p>
        </p:txBody>
      </p:sp>
      <p:sp>
        <p:nvSpPr>
          <p:cNvPr id="32" name="item-head-1-3"/>
          <p:cNvSpPr txBox="1"/>
          <p:nvPr/>
        </p:nvSpPr>
        <p:spPr>
          <a:xfrm>
            <a:off x="786384" y="7589520"/>
            <a:ext cx="28575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発酵性食物繊維</a:t>
            </a:r>
            <a:endParaRPr lang="en-US" sz="1100" dirty="0"/>
          </a:p>
        </p:txBody>
      </p:sp>
      <p:sp>
        <p:nvSpPr>
          <p:cNvPr id="33" name="item-body-1-3"/>
          <p:cNvSpPr txBox="1"/>
          <p:nvPr/>
        </p:nvSpPr>
        <p:spPr>
          <a:xfrm>
            <a:off x="786384" y="7845552"/>
            <a:ext cx="285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</a:rPr>
              <a:t>普及プロジェクトの参画企業が16社に拡大（2026年5月）</a:t>
            </a:r>
            <a:endParaRPr lang="en-US" sz="1000" dirty="0"/>
          </a:p>
        </p:txBody>
      </p:sp>
      <p:sp>
        <p:nvSpPr>
          <p:cNvPr id="34" name="col-head-2"/>
          <p:cNvSpPr txBox="1"/>
          <p:nvPr/>
        </p:nvSpPr>
        <p:spPr>
          <a:xfrm>
            <a:off x="3918204" y="5413248"/>
            <a:ext cx="31866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2"/>
                </a:solidFill>
              </a:rPr>
              <a:t>世界：腸の健康が「ウェルネスの入口」に</a:t>
            </a:r>
            <a:endParaRPr lang="en-US" sz="1250" dirty="0"/>
          </a:p>
        </p:txBody>
      </p:sp>
      <p:sp>
        <p:nvSpPr>
          <p:cNvPr id="35" name="col-sub-2"/>
          <p:cNvSpPr txBox="1"/>
          <p:nvPr/>
        </p:nvSpPr>
        <p:spPr>
          <a:xfrm>
            <a:off x="3918204" y="5705856"/>
            <a:ext cx="31866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Innova「2026年トップトレンド」で2位</a:t>
            </a:r>
            <a:endParaRPr lang="en-US" sz="950" dirty="0"/>
          </a:p>
        </p:txBody>
      </p:sp>
      <p:sp>
        <p:nvSpPr>
          <p:cNvPr id="36" name="dot-2-1"/>
          <p:cNvSpPr/>
          <p:nvPr/>
        </p:nvSpPr>
        <p:spPr>
          <a:xfrm>
            <a:off x="3918204" y="6025896"/>
            <a:ext cx="237744" cy="23774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7" name="dot-num-2-1"/>
          <p:cNvSpPr txBox="1"/>
          <p:nvPr/>
        </p:nvSpPr>
        <p:spPr>
          <a:xfrm>
            <a:off x="3918204" y="6025896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</a:rPr>
              <a:t>1</a:t>
            </a:r>
            <a:endParaRPr lang="en-US" sz="900" dirty="0"/>
          </a:p>
        </p:txBody>
      </p:sp>
      <p:sp>
        <p:nvSpPr>
          <p:cNvPr id="38" name="item-head-2-1"/>
          <p:cNvSpPr txBox="1"/>
          <p:nvPr/>
        </p:nvSpPr>
        <p:spPr>
          <a:xfrm>
            <a:off x="4247388" y="6016752"/>
            <a:ext cx="28575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生活者の意識</a:t>
            </a:r>
            <a:endParaRPr lang="en-US" sz="1100" dirty="0"/>
          </a:p>
        </p:txBody>
      </p:sp>
      <p:sp>
        <p:nvSpPr>
          <p:cNvPr id="39" name="item-body-2-1"/>
          <p:cNvSpPr txBox="1"/>
          <p:nvPr/>
        </p:nvSpPr>
        <p:spPr>
          <a:xfrm>
            <a:off x="4247388" y="6272784"/>
            <a:ext cx="285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</a:rPr>
              <a:t>世界の生活者の59%が「腸の健康は全身にとってとても重要」と回答</a:t>
            </a:r>
            <a:endParaRPr lang="en-US" sz="1000" dirty="0"/>
          </a:p>
        </p:txBody>
      </p:sp>
      <p:sp>
        <p:nvSpPr>
          <p:cNvPr id="40" name="dot-2-2"/>
          <p:cNvSpPr/>
          <p:nvPr/>
        </p:nvSpPr>
        <p:spPr>
          <a:xfrm>
            <a:off x="3918204" y="6812280"/>
            <a:ext cx="237744" cy="23774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1" name="dot-num-2-2"/>
          <p:cNvSpPr txBox="1"/>
          <p:nvPr/>
        </p:nvSpPr>
        <p:spPr>
          <a:xfrm>
            <a:off x="3918204" y="6812280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</a:rPr>
              <a:t>2</a:t>
            </a:r>
            <a:endParaRPr lang="en-US" sz="900" dirty="0"/>
          </a:p>
        </p:txBody>
      </p:sp>
      <p:sp>
        <p:nvSpPr>
          <p:cNvPr id="42" name="item-head-2-2"/>
          <p:cNvSpPr txBox="1"/>
          <p:nvPr/>
        </p:nvSpPr>
        <p:spPr>
          <a:xfrm>
            <a:off x="4247388" y="6803136"/>
            <a:ext cx="28575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SNSで日常の話題に</a:t>
            </a:r>
            <a:endParaRPr lang="en-US" sz="1100" dirty="0"/>
          </a:p>
        </p:txBody>
      </p:sp>
      <p:sp>
        <p:nvSpPr>
          <p:cNvPr id="43" name="item-body-2-2"/>
          <p:cNvSpPr txBox="1"/>
          <p:nvPr/>
        </p:nvSpPr>
        <p:spPr>
          <a:xfrm>
            <a:off x="4247388" y="7059168"/>
            <a:ext cx="285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</a:rPr>
              <a:t>TikTokで「#GutTok」は11億回、「#GutHealth」は65億回再生</a:t>
            </a:r>
            <a:endParaRPr lang="en-US" sz="1000" dirty="0"/>
          </a:p>
        </p:txBody>
      </p:sp>
      <p:sp>
        <p:nvSpPr>
          <p:cNvPr id="44" name="dot-2-3"/>
          <p:cNvSpPr/>
          <p:nvPr/>
        </p:nvSpPr>
        <p:spPr>
          <a:xfrm>
            <a:off x="3918204" y="7598664"/>
            <a:ext cx="237744" cy="23774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5" name="dot-num-2-3"/>
          <p:cNvSpPr txBox="1"/>
          <p:nvPr/>
        </p:nvSpPr>
        <p:spPr>
          <a:xfrm>
            <a:off x="3918204" y="7598664"/>
            <a:ext cx="2377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bg1"/>
                </a:solidFill>
              </a:rPr>
              <a:t>3</a:t>
            </a:r>
            <a:endParaRPr lang="en-US" sz="900" dirty="0"/>
          </a:p>
        </p:txBody>
      </p:sp>
      <p:sp>
        <p:nvSpPr>
          <p:cNvPr id="46" name="item-head-2-3"/>
          <p:cNvSpPr txBox="1"/>
          <p:nvPr/>
        </p:nvSpPr>
        <p:spPr>
          <a:xfrm>
            <a:off x="4247388" y="7589520"/>
            <a:ext cx="28575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食物繊維にも注目</a:t>
            </a:r>
            <a:endParaRPr lang="en-US" sz="1100" dirty="0"/>
          </a:p>
        </p:txBody>
      </p:sp>
      <p:sp>
        <p:nvSpPr>
          <p:cNvPr id="47" name="item-body-2-3"/>
          <p:cNvSpPr txBox="1"/>
          <p:nvPr/>
        </p:nvSpPr>
        <p:spPr>
          <a:xfrm>
            <a:off x="4247388" y="7845552"/>
            <a:ext cx="285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</a:rPr>
              <a:t>米国・カナダで、食物繊維がたんぱく質と並ぶ「求められる栄養素」に</a:t>
            </a:r>
            <a:endParaRPr lang="en-US" sz="1000" dirty="0"/>
          </a:p>
        </p:txBody>
      </p:sp>
      <p:sp>
        <p:nvSpPr>
          <p:cNvPr id="48" name="implication-box"/>
          <p:cNvSpPr/>
          <p:nvPr/>
        </p:nvSpPr>
        <p:spPr>
          <a:xfrm>
            <a:off x="457200" y="8302752"/>
            <a:ext cx="6647688" cy="1203579"/>
          </a:xfrm>
          <a:prstGeom prst="roundRect">
            <a:avLst>
              <a:gd name="adj" fmla="val 607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9" name="implication-label"/>
          <p:cNvSpPr txBox="1"/>
          <p:nvPr/>
        </p:nvSpPr>
        <p:spPr>
          <a:xfrm>
            <a:off x="685800" y="843076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このデータから見えること</a:t>
            </a:r>
            <a:endParaRPr lang="en-US" sz="1150" dirty="0"/>
          </a:p>
        </p:txBody>
      </p:sp>
      <p:sp>
        <p:nvSpPr>
          <p:cNvPr id="50" name="implication-body"/>
          <p:cNvSpPr txBox="1"/>
          <p:nvPr/>
        </p:nvSpPr>
        <p:spPr>
          <a:xfrm>
            <a:off x="685800" y="8723376"/>
            <a:ext cx="6190488" cy="709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chemeClr val="tx2"/>
                </a:solidFill>
              </a:rPr>
              <a:t>腸活市場は8,000億円を超え、2030年に向けて緩やかな拡大が見込まれる</a:t>
            </a:r>
            <a:endParaRPr lang="en-US" sz="1050" dirty="0"/>
          </a:p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chemeClr val="tx2"/>
                </a:solidFill>
              </a:rPr>
              <a:t>関心はあるが実践していない人も多く、「始めやすさ」が新しい需要を考える視点になりそう</a:t>
            </a:r>
            <a:endParaRPr lang="en-US" sz="1050" dirty="0"/>
          </a:p>
          <a:p>
            <a:pPr marL="165100" indent="-165100">
              <a:spcAft>
                <a:spcPts val="300"/>
              </a:spcAft>
              <a:buSzPct val="100000"/>
              <a:buChar char="•"/>
            </a:pPr>
            <a:r>
              <a:rPr lang="en-US" sz="1050" dirty="0">
                <a:solidFill>
                  <a:schemeClr val="tx2"/>
                </a:solidFill>
              </a:rPr>
              <a:t>売り場では、日常的に買う食品・飲料が腸活の入口になる可能性がある</a:t>
            </a:r>
            <a:endParaRPr lang="en-US" sz="1050" dirty="0"/>
          </a:p>
        </p:txBody>
      </p:sp>
      <p:sp>
        <p:nvSpPr>
          <p:cNvPr id="51" name="sources"/>
          <p:cNvSpPr txBox="1"/>
          <p:nvPr/>
        </p:nvSpPr>
        <p:spPr>
          <a:xfrm>
            <a:off x="457200" y="9597771"/>
            <a:ext cx="6647688" cy="552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chemeClr val="accent5"/>
                </a:solidFill>
              </a:rPr>
              <a:t>出典：富士経済「腸活関連の国内市場を調査」（2026年9月10日）。2026年見込・2030年予測は公表値、2017〜2025年は公表グラフからの読み取り概数（2025年は2030年予測と伸び率からの逆算）／ダノンジャパン「腸活に関する意識調査」（2024年7月、20〜60代600名）。関心層・実践層の人数は同調査の人口推計（20〜60代7,556万人×腸活認知83.3%）に各割合を掛けた試算／カルビー・明治・発酵性食物繊維普及プロジェクト各社リリース／Innova Market Insights「Top Ten Trends 2026」（2025年10月）・「Food Trends 2026 in the US and Canada」（2026年5月）／Cosmetics Business（2024年1月、TikTok再生数）</a:t>
            </a:r>
            <a:endParaRPr lang="en-US" sz="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nlog">
  <a:themeElements>
    <a:clrScheme name="Unlog">
      <a:dk1>
        <a:srgbClr val="333333"/>
      </a:dk1>
      <a:lt1>
        <a:srgbClr val="FFFFFF"/>
      </a:lt1>
      <a:dk2>
        <a:srgbClr val="3A2A12"/>
      </a:dk2>
      <a:lt2>
        <a:srgbClr val="FDF1DD"/>
      </a:lt2>
      <a:accent1>
        <a:srgbClr val="D88A1A"/>
      </a:accent1>
      <a:accent2>
        <a:srgbClr val="EEAB4A"/>
      </a:accent2>
      <a:accent3>
        <a:srgbClr val="F5C878"/>
      </a:accent3>
      <a:accent4>
        <a:srgbClr val="F9DBA6"/>
      </a:accent4>
      <a:accent5>
        <a:srgbClr val="6B6B6B"/>
      </a:accent5>
      <a:accent6>
        <a:srgbClr val="BDBDBD"/>
      </a:accent6>
      <a:hlink>
        <a:srgbClr val="D88A1A"/>
      </a:hlink>
      <a:folHlink>
        <a:srgbClr val="6B6B6B"/>
      </a:folHlink>
    </a:clrScheme>
    <a:fontScheme name="Unlog">
      <a:majorFont>
        <a:latin typeface="Meiryo U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Macintosh PowerPoint</Application>
  <PresentationFormat>ユーザー設定</PresentationFormat>
  <Paragraphs>42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3" baseType="lpstr">
      <vt:lpstr>Arial</vt:lpstr>
      <vt:lpstr>Unlog</vt:lpstr>
      <vt:lpstr>腸活市場は8,000億円を超え、今後も拡大</vt:lpstr>
    </vt:vector>
  </TitlesOfParts>
  <Company>ウンログ株式会社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腸活市場データ</dc:title>
  <dc:subject>PptxGenJS Presentation</dc:subject>
  <dc:creator>ウンログ株式会社</dc:creator>
  <cp:lastModifiedBy>田口敬</cp:lastModifiedBy>
  <cp:revision>2</cp:revision>
  <dcterms:created xsi:type="dcterms:W3CDTF">2026-10-08T13:14:10Z</dcterms:created>
  <dcterms:modified xsi:type="dcterms:W3CDTF">2026-10-08T13:49:39Z</dcterms:modified>
</cp:coreProperties>
</file>