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腸活市場データ" id="{1DDAC1D7-994D-C87B-BC4D-6C8234EFE3C6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31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45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LOG_A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0204704"/>
            <a:ext cx="6647688" cy="0"/>
          </a:xfrm>
          <a:prstGeom prst="line">
            <a:avLst/>
          </a:prstGeom>
          <a:noFill/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3" name="Image 0" descr="/home/claude/a4v2/unlog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277856"/>
            <a:ext cx="896112" cy="3200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1035100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6B6B"/>
                </a:solidFill>
              </a:rPr>
              <a:t>発行：ウンログ株式会社　https://unlog.co.jp/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4818888" y="1035100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6B6B"/>
                </a:solidFill>
              </a:rPr>
              <a:t>2026年10月作成　© ウンログ</a:t>
            </a:r>
            <a:endParaRPr lang="en-US" sz="750" dirty="0"/>
          </a:p>
        </p:txBody>
      </p:sp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457200" y="658368"/>
            <a:ext cx="6647688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400" b="1" dirty="0">
                <a:solidFill>
                  <a:schemeClr val="tx2"/>
                </a:solidFill>
              </a:defRPr>
            </a:lvl1pPr>
          </a:lstStyle>
          <a:p>
            <a:pPr marL="0" indent="0" algn="ctr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329184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腸活市場データ</a:t>
            </a:r>
            <a:endParaRPr lang="en-US" sz="1400" dirty="0"/>
          </a:p>
        </p:txBody>
      </p:sp>
      <p:sp>
        <p:nvSpPr>
          <p:cNvPr id="3" name="Text 3"/>
          <p:cNvSpPr>
            <a:spLocks noGrp="1"/>
          </p:cNvSpPr>
          <p:nvPr>
            <p:ph type="title" idx="104" hasCustomPrompt="1"/>
          </p:nvPr>
        </p:nvSpPr>
        <p:spPr>
          <a:xfrm>
            <a:off x="457200" y="658368"/>
            <a:ext cx="6647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腸活は、毎日の習慣へ</a:t>
            </a:r>
            <a:endParaRPr lang="en-US" sz="2400" dirty="0"/>
          </a:p>
        </p:txBody>
      </p:sp>
      <p:sp>
        <p:nvSpPr>
          <p:cNvPr id="4" name="lead"/>
          <p:cNvSpPr txBox="1"/>
          <p:nvPr/>
        </p:nvSpPr>
        <p:spPr>
          <a:xfrm>
            <a:off x="457200" y="1188720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chemeClr val="accent5"/>
                </a:solidFill>
              </a:rPr>
              <a:t>毎日の定番食品で腸活関連の需要が伸び、腸活を長く続ける人も多い</a:t>
            </a:r>
            <a:endParaRPr lang="en-US" sz="1150" dirty="0"/>
          </a:p>
        </p:txBody>
      </p:sp>
      <p:sp>
        <p:nvSpPr>
          <p:cNvPr id="5" name="b-head"/>
          <p:cNvSpPr txBox="1"/>
          <p:nvPr/>
        </p:nvSpPr>
        <p:spPr>
          <a:xfrm>
            <a:off x="457200" y="1609344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身近な定番食品で、需要が伸びている</a:t>
            </a:r>
            <a:endParaRPr lang="en-US" sz="1400" dirty="0"/>
          </a:p>
        </p:txBody>
      </p:sp>
      <p:sp>
        <p:nvSpPr>
          <p:cNvPr id="6" name="m-card-1"/>
          <p:cNvSpPr/>
          <p:nvPr/>
        </p:nvSpPr>
        <p:spPr>
          <a:xfrm>
            <a:off x="457200" y="1993392"/>
            <a:ext cx="3241548" cy="1335024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m-name-1"/>
          <p:cNvSpPr txBox="1"/>
          <p:nvPr/>
        </p:nvSpPr>
        <p:spPr>
          <a:xfrm>
            <a:off x="621792" y="2103120"/>
            <a:ext cx="29123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ヨーグルト</a:t>
            </a:r>
            <a:endParaRPr lang="en-US" sz="1150" dirty="0"/>
          </a:p>
        </p:txBody>
      </p:sp>
      <p:sp>
        <p:nvSpPr>
          <p:cNvPr id="8" name="m-value-1"/>
          <p:cNvSpPr txBox="1"/>
          <p:nvPr/>
        </p:nvSpPr>
        <p:spPr>
          <a:xfrm>
            <a:off x="621792" y="230428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+5.2%</a:t>
            </a:r>
            <a:endParaRPr lang="en-US" sz="2600" dirty="0"/>
          </a:p>
        </p:txBody>
      </p:sp>
      <p:sp>
        <p:nvSpPr>
          <p:cNvPr id="9" name="m-unit-1"/>
          <p:cNvSpPr txBox="1"/>
          <p:nvPr/>
        </p:nvSpPr>
        <p:spPr>
          <a:xfrm>
            <a:off x="2240280" y="2304288"/>
            <a:ext cx="13213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生産量（数量）</a:t>
            </a:r>
            <a:endParaRPr lang="en-US" sz="900" dirty="0"/>
          </a:p>
        </p:txBody>
      </p:sp>
      <p:sp>
        <p:nvSpPr>
          <p:cNvPr id="10" name="m-body-1"/>
          <p:cNvSpPr txBox="1"/>
          <p:nvPr/>
        </p:nvSpPr>
        <p:spPr>
          <a:xfrm>
            <a:off x="621792" y="2761488"/>
            <a:ext cx="291236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2024年度に前年比+5.2%。2025年度も+0.3%で、伸びた水準を維持</a:t>
            </a:r>
            <a:endParaRPr lang="en-US" sz="1000" dirty="0"/>
          </a:p>
        </p:txBody>
      </p:sp>
      <p:sp>
        <p:nvSpPr>
          <p:cNvPr id="11" name="m-src-1"/>
          <p:cNvSpPr txBox="1"/>
          <p:nvPr/>
        </p:nvSpPr>
        <p:spPr>
          <a:xfrm>
            <a:off x="621792" y="3127248"/>
            <a:ext cx="29123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8A8A8A"/>
                </a:solidFill>
              </a:rPr>
              <a:t>Jミルク（農水省「牛乳乳製品統計」）</a:t>
            </a:r>
            <a:endParaRPr lang="en-US" sz="700" dirty="0"/>
          </a:p>
        </p:txBody>
      </p:sp>
      <p:sp>
        <p:nvSpPr>
          <p:cNvPr id="12" name="m-card-2"/>
          <p:cNvSpPr/>
          <p:nvPr/>
        </p:nvSpPr>
        <p:spPr>
          <a:xfrm>
            <a:off x="3863340" y="1993392"/>
            <a:ext cx="3241548" cy="1335024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m-name-2"/>
          <p:cNvSpPr txBox="1"/>
          <p:nvPr/>
        </p:nvSpPr>
        <p:spPr>
          <a:xfrm>
            <a:off x="4027932" y="2103120"/>
            <a:ext cx="29123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納豆</a:t>
            </a:r>
            <a:endParaRPr lang="en-US" sz="1150" dirty="0"/>
          </a:p>
        </p:txBody>
      </p:sp>
      <p:sp>
        <p:nvSpPr>
          <p:cNvPr id="14" name="m-value-2"/>
          <p:cNvSpPr txBox="1"/>
          <p:nvPr/>
        </p:nvSpPr>
        <p:spPr>
          <a:xfrm>
            <a:off x="4027932" y="230428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約+5%</a:t>
            </a:r>
            <a:endParaRPr lang="en-US" sz="2600" dirty="0"/>
          </a:p>
        </p:txBody>
      </p:sp>
      <p:sp>
        <p:nvSpPr>
          <p:cNvPr id="15" name="m-unit-2"/>
          <p:cNvSpPr txBox="1"/>
          <p:nvPr/>
        </p:nvSpPr>
        <p:spPr>
          <a:xfrm>
            <a:off x="5646420" y="2304288"/>
            <a:ext cx="13213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市場規模（金額）</a:t>
            </a:r>
            <a:endParaRPr lang="en-US" sz="900" dirty="0"/>
          </a:p>
        </p:txBody>
      </p:sp>
      <p:sp>
        <p:nvSpPr>
          <p:cNvPr id="16" name="m-body-2"/>
          <p:cNvSpPr txBox="1"/>
          <p:nvPr/>
        </p:nvSpPr>
        <p:spPr>
          <a:xfrm>
            <a:off x="4027932" y="2761488"/>
            <a:ext cx="291236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2025年に3,018億円で初の3,000億円超え。輸出量も+43.6%</a:t>
            </a:r>
            <a:endParaRPr lang="en-US" sz="1000" dirty="0"/>
          </a:p>
        </p:txBody>
      </p:sp>
      <p:sp>
        <p:nvSpPr>
          <p:cNvPr id="17" name="m-src-2"/>
          <p:cNvSpPr txBox="1"/>
          <p:nvPr/>
        </p:nvSpPr>
        <p:spPr>
          <a:xfrm>
            <a:off x="4027932" y="3127248"/>
            <a:ext cx="29123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8A8A8A"/>
                </a:solidFill>
              </a:rPr>
              <a:t>全国納豆協同組合連合会／財務省貿易統計</a:t>
            </a:r>
            <a:endParaRPr lang="en-US" sz="700" dirty="0"/>
          </a:p>
        </p:txBody>
      </p:sp>
      <p:sp>
        <p:nvSpPr>
          <p:cNvPr id="18" name="m-card-3"/>
          <p:cNvSpPr/>
          <p:nvPr/>
        </p:nvSpPr>
        <p:spPr>
          <a:xfrm>
            <a:off x="457200" y="3456432"/>
            <a:ext cx="3241548" cy="1335024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m-name-3"/>
          <p:cNvSpPr txBox="1"/>
          <p:nvPr/>
        </p:nvSpPr>
        <p:spPr>
          <a:xfrm>
            <a:off x="621792" y="3566160"/>
            <a:ext cx="29123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もち麦・雑穀・玄米</a:t>
            </a:r>
            <a:endParaRPr lang="en-US" sz="1150" dirty="0"/>
          </a:p>
        </p:txBody>
      </p:sp>
      <p:sp>
        <p:nvSpPr>
          <p:cNvPr id="20" name="m-value-3"/>
          <p:cNvSpPr txBox="1"/>
          <p:nvPr/>
        </p:nvSpPr>
        <p:spPr>
          <a:xfrm>
            <a:off x="621792" y="376732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約1.9倍</a:t>
            </a:r>
            <a:endParaRPr lang="en-US" sz="2600" dirty="0"/>
          </a:p>
        </p:txBody>
      </p:sp>
      <p:sp>
        <p:nvSpPr>
          <p:cNvPr id="21" name="m-unit-3"/>
          <p:cNvSpPr txBox="1"/>
          <p:nvPr/>
        </p:nvSpPr>
        <p:spPr>
          <a:xfrm>
            <a:off x="2240280" y="3767328"/>
            <a:ext cx="13213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売上（金額）・10年比</a:t>
            </a:r>
            <a:endParaRPr lang="en-US" sz="900" dirty="0"/>
          </a:p>
        </p:txBody>
      </p:sp>
      <p:sp>
        <p:nvSpPr>
          <p:cNvPr id="22" name="m-body-3"/>
          <p:cNvSpPr txBox="1"/>
          <p:nvPr/>
        </p:nvSpPr>
        <p:spPr>
          <a:xfrm>
            <a:off x="621792" y="4224528"/>
            <a:ext cx="291236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健康系コメ関連の売上が10年で約1.9倍。2025年度も前年比+6.2%</a:t>
            </a:r>
            <a:endParaRPr lang="en-US" sz="1000" dirty="0"/>
          </a:p>
        </p:txBody>
      </p:sp>
      <p:sp>
        <p:nvSpPr>
          <p:cNvPr id="23" name="m-src-3"/>
          <p:cNvSpPr txBox="1"/>
          <p:nvPr/>
        </p:nvSpPr>
        <p:spPr>
          <a:xfrm>
            <a:off x="621792" y="4590288"/>
            <a:ext cx="29123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8A8A8A"/>
                </a:solidFill>
              </a:rPr>
              <a:t>はくばく推計（日本食糧新聞）</a:t>
            </a:r>
            <a:endParaRPr lang="en-US" sz="700" dirty="0"/>
          </a:p>
        </p:txBody>
      </p:sp>
      <p:sp>
        <p:nvSpPr>
          <p:cNvPr id="24" name="m-card-4"/>
          <p:cNvSpPr/>
          <p:nvPr/>
        </p:nvSpPr>
        <p:spPr>
          <a:xfrm>
            <a:off x="3863340" y="3456432"/>
            <a:ext cx="3241548" cy="1335024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m-name-4"/>
          <p:cNvSpPr txBox="1"/>
          <p:nvPr/>
        </p:nvSpPr>
        <p:spPr>
          <a:xfrm>
            <a:off x="4027932" y="3566160"/>
            <a:ext cx="29123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ビフィズス菌・乳酸菌</a:t>
            </a:r>
            <a:endParaRPr lang="en-US" sz="1150" dirty="0"/>
          </a:p>
        </p:txBody>
      </p:sp>
      <p:sp>
        <p:nvSpPr>
          <p:cNvPr id="26" name="m-value-4"/>
          <p:cNvSpPr txBox="1"/>
          <p:nvPr/>
        </p:nvSpPr>
        <p:spPr>
          <a:xfrm>
            <a:off x="4027932" y="376732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約3倍</a:t>
            </a:r>
            <a:endParaRPr lang="en-US" sz="2600" dirty="0"/>
          </a:p>
        </p:txBody>
      </p:sp>
      <p:sp>
        <p:nvSpPr>
          <p:cNvPr id="27" name="m-unit-4"/>
          <p:cNvSpPr txBox="1"/>
          <p:nvPr/>
        </p:nvSpPr>
        <p:spPr>
          <a:xfrm>
            <a:off x="5646420" y="3767328"/>
            <a:ext cx="13213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事業規模・直近8年</a:t>
            </a:r>
            <a:endParaRPr lang="en-US" sz="900" dirty="0"/>
          </a:p>
        </p:txBody>
      </p:sp>
      <p:sp>
        <p:nvSpPr>
          <p:cNvPr id="28" name="m-body-4"/>
          <p:cNvSpPr txBox="1"/>
          <p:nvPr/>
        </p:nvSpPr>
        <p:spPr>
          <a:xfrm>
            <a:off x="4027932" y="4224528"/>
            <a:ext cx="291236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森永乳業のビフィズス菌末・乳酸菌末の事業規模が直近8年で約3倍に</a:t>
            </a:r>
            <a:endParaRPr lang="en-US" sz="1000" dirty="0"/>
          </a:p>
        </p:txBody>
      </p:sp>
      <p:sp>
        <p:nvSpPr>
          <p:cNvPr id="29" name="m-src-4"/>
          <p:cNvSpPr txBox="1"/>
          <p:nvPr/>
        </p:nvSpPr>
        <p:spPr>
          <a:xfrm>
            <a:off x="4027932" y="4590288"/>
            <a:ext cx="29123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8A8A8A"/>
                </a:solidFill>
              </a:rPr>
              <a:t>森永乳業 リリース（2026年10月）</a:t>
            </a:r>
            <a:endParaRPr lang="en-US" sz="700" dirty="0"/>
          </a:p>
        </p:txBody>
      </p:sp>
      <p:sp>
        <p:nvSpPr>
          <p:cNvPr id="30" name="invest-strip"/>
          <p:cNvSpPr/>
          <p:nvPr/>
        </p:nvSpPr>
        <p:spPr>
          <a:xfrm>
            <a:off x="457200" y="4937760"/>
            <a:ext cx="6647688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invest-label"/>
          <p:cNvSpPr txBox="1"/>
          <p:nvPr/>
        </p:nvSpPr>
        <p:spPr>
          <a:xfrm>
            <a:off x="621792" y="512064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素材メーカーも増産へ</a:t>
            </a:r>
            <a:endParaRPr lang="en-US" sz="1100" dirty="0"/>
          </a:p>
        </p:txBody>
      </p:sp>
      <p:sp>
        <p:nvSpPr>
          <p:cNvPr id="32" name="invest-body"/>
          <p:cNvSpPr txBox="1"/>
          <p:nvPr/>
        </p:nvSpPr>
        <p:spPr>
          <a:xfrm>
            <a:off x="2103120" y="4992624"/>
            <a:ext cx="48646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39700" indent="-139700"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森永乳業：菌末の設備に約20億円、生産能力3割増（2029年稼働予定）</a:t>
            </a:r>
            <a:endParaRPr lang="en-US" sz="1000" dirty="0"/>
          </a:p>
          <a:p>
            <a:pPr marL="139700" indent="-139700"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太陽化学：食物繊維のインド工場を増強（2027年3月期稼働予定）</a:t>
            </a:r>
            <a:endParaRPr lang="en-US" sz="1000" dirty="0"/>
          </a:p>
        </p:txBody>
      </p:sp>
      <p:sp>
        <p:nvSpPr>
          <p:cNvPr id="33" name="a-head"/>
          <p:cNvSpPr txBox="1"/>
          <p:nvPr/>
        </p:nvSpPr>
        <p:spPr>
          <a:xfrm>
            <a:off x="457200" y="5724144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腸活を続ける人の実態（ウンログユーザー調査）</a:t>
            </a:r>
            <a:endParaRPr lang="en-US" sz="1400" dirty="0"/>
          </a:p>
        </p:txBody>
      </p:sp>
      <p:sp>
        <p:nvSpPr>
          <p:cNvPr id="34" name="a-note"/>
          <p:cNvSpPr txBox="1"/>
          <p:nvPr/>
        </p:nvSpPr>
        <p:spPr>
          <a:xfrm>
            <a:off x="4663440" y="5797296"/>
            <a:ext cx="2441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chemeClr val="accent5"/>
                </a:solidFill>
              </a:rPr>
              <a:t>対象は腸活アプリ利用者（関心の高い層）</a:t>
            </a:r>
            <a:endParaRPr lang="en-US" sz="850" dirty="0"/>
          </a:p>
        </p:txBody>
      </p:sp>
      <p:sp>
        <p:nvSpPr>
          <p:cNvPr id="35" name="u-card-1"/>
          <p:cNvSpPr/>
          <p:nvPr/>
        </p:nvSpPr>
        <p:spPr>
          <a:xfrm>
            <a:off x="457200" y="6108192"/>
            <a:ext cx="2118360" cy="1243584"/>
          </a:xfrm>
          <a:prstGeom prst="roundRect">
            <a:avLst>
              <a:gd name="adj" fmla="val 588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6" name="u-q-1"/>
          <p:cNvSpPr txBox="1"/>
          <p:nvPr/>
        </p:nvSpPr>
        <p:spPr>
          <a:xfrm>
            <a:off x="585216" y="6217920"/>
            <a:ext cx="186232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tx1"/>
                </a:solidFill>
              </a:rPr>
              <a:t>Q. 腸活を意識している期間は？</a:t>
            </a:r>
            <a:endParaRPr lang="en-US" sz="1000" dirty="0"/>
          </a:p>
        </p:txBody>
      </p:sp>
      <p:sp>
        <p:nvSpPr>
          <p:cNvPr id="37" name="u-value-1"/>
          <p:cNvSpPr txBox="1"/>
          <p:nvPr/>
        </p:nvSpPr>
        <p:spPr>
          <a:xfrm>
            <a:off x="585216" y="6638544"/>
            <a:ext cx="987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46.7%</a:t>
            </a:r>
            <a:endParaRPr lang="en-US" sz="2200" dirty="0"/>
          </a:p>
        </p:txBody>
      </p:sp>
      <p:sp>
        <p:nvSpPr>
          <p:cNvPr id="38" name="u-a-1"/>
          <p:cNvSpPr txBox="1"/>
          <p:nvPr/>
        </p:nvSpPr>
        <p:spPr>
          <a:xfrm>
            <a:off x="1554480" y="6638544"/>
            <a:ext cx="966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「3年以上」</a:t>
            </a:r>
            <a:endParaRPr lang="en-US" sz="1000" dirty="0"/>
          </a:p>
        </p:txBody>
      </p:sp>
      <p:sp>
        <p:nvSpPr>
          <p:cNvPr id="39" name="u-src-1"/>
          <p:cNvSpPr txBox="1"/>
          <p:nvPr/>
        </p:nvSpPr>
        <p:spPr>
          <a:xfrm>
            <a:off x="585216" y="7077456"/>
            <a:ext cx="1862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chemeClr val="accent5"/>
                </a:solidFill>
              </a:rPr>
              <a:t>2026年9月、n=948</a:t>
            </a:r>
            <a:endParaRPr lang="en-US" sz="850" dirty="0"/>
          </a:p>
        </p:txBody>
      </p:sp>
      <p:sp>
        <p:nvSpPr>
          <p:cNvPr id="40" name="u-card-2"/>
          <p:cNvSpPr/>
          <p:nvPr/>
        </p:nvSpPr>
        <p:spPr>
          <a:xfrm>
            <a:off x="2721864" y="6108192"/>
            <a:ext cx="2118360" cy="1243584"/>
          </a:xfrm>
          <a:prstGeom prst="roundRect">
            <a:avLst>
              <a:gd name="adj" fmla="val 588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u-q-2"/>
          <p:cNvSpPr txBox="1"/>
          <p:nvPr/>
        </p:nvSpPr>
        <p:spPr>
          <a:xfrm>
            <a:off x="2849880" y="6217920"/>
            <a:ext cx="186232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tx1"/>
                </a:solidFill>
              </a:rPr>
              <a:t>Q. 何度も買い続けている腸活商品はある？</a:t>
            </a:r>
            <a:endParaRPr lang="en-US" sz="1000" dirty="0"/>
          </a:p>
        </p:txBody>
      </p:sp>
      <p:sp>
        <p:nvSpPr>
          <p:cNvPr id="42" name="u-value-2"/>
          <p:cNvSpPr txBox="1"/>
          <p:nvPr/>
        </p:nvSpPr>
        <p:spPr>
          <a:xfrm>
            <a:off x="2849880" y="6638544"/>
            <a:ext cx="987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57.2%</a:t>
            </a:r>
            <a:endParaRPr lang="en-US" sz="2200" dirty="0"/>
          </a:p>
        </p:txBody>
      </p:sp>
      <p:sp>
        <p:nvSpPr>
          <p:cNvPr id="43" name="u-a-2"/>
          <p:cNvSpPr txBox="1"/>
          <p:nvPr/>
        </p:nvSpPr>
        <p:spPr>
          <a:xfrm>
            <a:off x="3819144" y="6638544"/>
            <a:ext cx="966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「ある」</a:t>
            </a:r>
            <a:endParaRPr lang="en-US" sz="1000" dirty="0"/>
          </a:p>
        </p:txBody>
      </p:sp>
      <p:sp>
        <p:nvSpPr>
          <p:cNvPr id="44" name="u-src-2"/>
          <p:cNvSpPr txBox="1"/>
          <p:nvPr/>
        </p:nvSpPr>
        <p:spPr>
          <a:xfrm>
            <a:off x="2849880" y="7077456"/>
            <a:ext cx="1862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chemeClr val="accent5"/>
                </a:solidFill>
              </a:rPr>
              <a:t>2025年9月、実践者n=1,402</a:t>
            </a:r>
            <a:endParaRPr lang="en-US" sz="850" dirty="0"/>
          </a:p>
        </p:txBody>
      </p:sp>
      <p:sp>
        <p:nvSpPr>
          <p:cNvPr id="45" name="u-card-3"/>
          <p:cNvSpPr/>
          <p:nvPr/>
        </p:nvSpPr>
        <p:spPr>
          <a:xfrm>
            <a:off x="4986528" y="6108192"/>
            <a:ext cx="2118360" cy="1243584"/>
          </a:xfrm>
          <a:prstGeom prst="roundRect">
            <a:avLst>
              <a:gd name="adj" fmla="val 588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6" name="u-q-3"/>
          <p:cNvSpPr txBox="1"/>
          <p:nvPr/>
        </p:nvSpPr>
        <p:spPr>
          <a:xfrm>
            <a:off x="5114544" y="6217920"/>
            <a:ext cx="186232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tx1"/>
                </a:solidFill>
              </a:rPr>
              <a:t>Q. ヨーグルトの値上げで、食べる頻度は変わる？</a:t>
            </a:r>
            <a:endParaRPr lang="en-US" sz="1000" dirty="0"/>
          </a:p>
        </p:txBody>
      </p:sp>
      <p:sp>
        <p:nvSpPr>
          <p:cNvPr id="47" name="u-value-3"/>
          <p:cNvSpPr txBox="1"/>
          <p:nvPr/>
        </p:nvSpPr>
        <p:spPr>
          <a:xfrm>
            <a:off x="5114544" y="6638544"/>
            <a:ext cx="987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77.3%</a:t>
            </a:r>
            <a:endParaRPr lang="en-US" sz="2200" dirty="0"/>
          </a:p>
        </p:txBody>
      </p:sp>
      <p:sp>
        <p:nvSpPr>
          <p:cNvPr id="48" name="u-a-3"/>
          <p:cNvSpPr txBox="1"/>
          <p:nvPr/>
        </p:nvSpPr>
        <p:spPr>
          <a:xfrm>
            <a:off x="6083808" y="6638544"/>
            <a:ext cx="966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「変わらない」</a:t>
            </a:r>
            <a:endParaRPr lang="en-US" sz="1000" dirty="0"/>
          </a:p>
        </p:txBody>
      </p:sp>
      <p:sp>
        <p:nvSpPr>
          <p:cNvPr id="49" name="u-src-3"/>
          <p:cNvSpPr txBox="1"/>
          <p:nvPr/>
        </p:nvSpPr>
        <p:spPr>
          <a:xfrm>
            <a:off x="5114544" y="7077456"/>
            <a:ext cx="1862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chemeClr val="accent5"/>
                </a:solidFill>
              </a:rPr>
              <a:t>2023年3月、週1回以上食べる人</a:t>
            </a:r>
            <a:endParaRPr lang="en-US" sz="850" dirty="0"/>
          </a:p>
        </p:txBody>
      </p:sp>
      <p:sp>
        <p:nvSpPr>
          <p:cNvPr id="50" name="voice-box"/>
          <p:cNvSpPr/>
          <p:nvPr/>
        </p:nvSpPr>
        <p:spPr>
          <a:xfrm>
            <a:off x="457200" y="7479792"/>
            <a:ext cx="6647688" cy="786384"/>
          </a:xfrm>
          <a:prstGeom prst="roundRect">
            <a:avLst>
              <a:gd name="adj" fmla="val 9302"/>
            </a:avLst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1" name="voice-head"/>
          <p:cNvSpPr txBox="1"/>
          <p:nvPr/>
        </p:nvSpPr>
        <p:spPr>
          <a:xfrm>
            <a:off x="640080" y="7571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ユーザーの声（回答例の一部）</a:t>
            </a:r>
            <a:endParaRPr lang="en-US" sz="1000" dirty="0"/>
          </a:p>
        </p:txBody>
      </p:sp>
      <p:sp>
        <p:nvSpPr>
          <p:cNvPr id="52" name="voice-body"/>
          <p:cNvSpPr txBox="1"/>
          <p:nvPr/>
        </p:nvSpPr>
        <p:spPr>
          <a:xfrm>
            <a:off x="640080" y="7808976"/>
            <a:ext cx="628192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「お金や時間をかけすぎずに長く続けられているからです。」（30代女性・腸活歴3〜4年）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「発酵食品を必ず摂り運動も毎日続けている。」（70代女性・腸活歴3〜4年）</a:t>
            </a:r>
            <a:endParaRPr lang="en-US" sz="1000" dirty="0"/>
          </a:p>
        </p:txBody>
      </p:sp>
      <p:sp>
        <p:nvSpPr>
          <p:cNvPr id="53" name="implication-box"/>
          <p:cNvSpPr/>
          <p:nvPr/>
        </p:nvSpPr>
        <p:spPr>
          <a:xfrm>
            <a:off x="457200" y="8412480"/>
            <a:ext cx="6647688" cy="1203579"/>
          </a:xfrm>
          <a:prstGeom prst="roundRect">
            <a:avLst>
              <a:gd name="adj" fmla="val 60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4" name="implication-label"/>
          <p:cNvSpPr txBox="1"/>
          <p:nvPr/>
        </p:nvSpPr>
        <p:spPr>
          <a:xfrm>
            <a:off x="685800" y="8540496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このデータから見えること</a:t>
            </a:r>
            <a:endParaRPr lang="en-US" sz="1150" dirty="0"/>
          </a:p>
        </p:txBody>
      </p:sp>
      <p:sp>
        <p:nvSpPr>
          <p:cNvPr id="55" name="implication-body"/>
          <p:cNvSpPr txBox="1"/>
          <p:nvPr/>
        </p:nvSpPr>
        <p:spPr>
          <a:xfrm>
            <a:off x="685800" y="8833104"/>
            <a:ext cx="6190488" cy="709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chemeClr val="tx2"/>
                </a:solidFill>
              </a:rPr>
              <a:t>ヨーグルトや納豆など身近な定番食品で、腸活関連の需要が伸びている様子がうかがえる</a:t>
            </a:r>
            <a:endParaRPr lang="en-US" sz="105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chemeClr val="tx2"/>
                </a:solidFill>
              </a:rPr>
              <a:t>腸活に関心の高い人の間では、長く続ける生活習慣になっている様子もみえる</a:t>
            </a:r>
            <a:endParaRPr lang="en-US" sz="105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chemeClr val="tx2"/>
                </a:solidFill>
              </a:rPr>
              <a:t>毎日買う食品・飲料は、腸活を日常に取り入れる入口として位置づけられそう</a:t>
            </a:r>
            <a:endParaRPr lang="en-US" sz="1050" dirty="0"/>
          </a:p>
        </p:txBody>
      </p:sp>
      <p:sp>
        <p:nvSpPr>
          <p:cNvPr id="56" name="sources"/>
          <p:cNvSpPr txBox="1"/>
          <p:nvPr/>
        </p:nvSpPr>
        <p:spPr>
          <a:xfrm>
            <a:off x="457200" y="9707499"/>
            <a:ext cx="6647688" cy="442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chemeClr val="accent5"/>
                </a:solidFill>
              </a:rPr>
              <a:t>出典：Jミルク 需給見通し資料（2025年9月・2026年6月）／日本食糧新聞（2026年3月23日、7月17日）／森永乳業リリース（2026年10月1日）／太陽化学 有価証券報告書（2026年3月期）／ウンログ「パーソナライズ腸活サービス利用実態調査2026」（2026年9月、n=948）／ウンログ「腸活における情報収集と購買意思決定に関する調査」（2025年9月、腸活実践者n=1,402、設問「これまでに複数回購入し続けた腸活商品がありますか」。ユーザーの声も同調査の自由回答）／ウンログ「腸活とヨーグルトに関する実態調査」（2023年3月、n=1,853のうち週1回以上ヨーグルトを食べる人）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log">
  <a:themeElements>
    <a:clrScheme name="Unlog">
      <a:dk1>
        <a:srgbClr val="333333"/>
      </a:dk1>
      <a:lt1>
        <a:srgbClr val="FFFFFF"/>
      </a:lt1>
      <a:dk2>
        <a:srgbClr val="3A2A12"/>
      </a:dk2>
      <a:lt2>
        <a:srgbClr val="FDF1DD"/>
      </a:lt2>
      <a:accent1>
        <a:srgbClr val="D88A1A"/>
      </a:accent1>
      <a:accent2>
        <a:srgbClr val="EEAB4A"/>
      </a:accent2>
      <a:accent3>
        <a:srgbClr val="F5C878"/>
      </a:accent3>
      <a:accent4>
        <a:srgbClr val="F9DBA6"/>
      </a:accent4>
      <a:accent5>
        <a:srgbClr val="6B6B6B"/>
      </a:accent5>
      <a:accent6>
        <a:srgbClr val="BDBDBD"/>
      </a:accent6>
      <a:hlink>
        <a:srgbClr val="D88A1A"/>
      </a:hlink>
      <a:folHlink>
        <a:srgbClr val="6B6B6B"/>
      </a:folHlink>
    </a:clrScheme>
    <a:fontScheme name="Unlog">
      <a:majorFont>
        <a:latin typeface="Meiryo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Macintosh PowerPoint</Application>
  <PresentationFormat>ユーザー設定</PresentationFormat>
  <Paragraphs>50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Arial</vt:lpstr>
      <vt:lpstr>Unlog</vt:lpstr>
      <vt:lpstr>腸活は、毎日の習慣へ</vt:lpstr>
    </vt:vector>
  </TitlesOfParts>
  <Company>ウンログ株式会社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腸活市場データ</dc:title>
  <dc:subject>PptxGenJS Presentation</dc:subject>
  <dc:creator>ウンログ株式会社</dc:creator>
  <cp:lastModifiedBy>田口敬</cp:lastModifiedBy>
  <cp:revision>2</cp:revision>
  <dcterms:created xsi:type="dcterms:W3CDTF">2026-10-08T13:14:10Z</dcterms:created>
  <dcterms:modified xsi:type="dcterms:W3CDTF">2026-10-08T13:49:50Z</dcterms:modified>
</cp:coreProperties>
</file>